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93" r:id="rId3"/>
    <p:sldId id="257" r:id="rId4"/>
    <p:sldId id="294" r:id="rId5"/>
    <p:sldId id="261" r:id="rId6"/>
    <p:sldId id="270" r:id="rId7"/>
    <p:sldId id="263" r:id="rId8"/>
    <p:sldId id="262" r:id="rId9"/>
    <p:sldId id="281" r:id="rId10"/>
    <p:sldId id="271" r:id="rId11"/>
    <p:sldId id="265" r:id="rId12"/>
    <p:sldId id="266" r:id="rId13"/>
    <p:sldId id="295" r:id="rId14"/>
    <p:sldId id="296" r:id="rId15"/>
    <p:sldId id="282" r:id="rId16"/>
    <p:sldId id="273" r:id="rId17"/>
    <p:sldId id="258" r:id="rId18"/>
    <p:sldId id="260" r:id="rId19"/>
    <p:sldId id="267" r:id="rId20"/>
    <p:sldId id="274" r:id="rId21"/>
    <p:sldId id="280" r:id="rId22"/>
    <p:sldId id="275" r:id="rId23"/>
    <p:sldId id="277" r:id="rId24"/>
    <p:sldId id="278" r:id="rId25"/>
    <p:sldId id="300" r:id="rId26"/>
    <p:sldId id="298" r:id="rId27"/>
    <p:sldId id="297" r:id="rId28"/>
    <p:sldId id="303" r:id="rId29"/>
    <p:sldId id="301" r:id="rId30"/>
    <p:sldId id="264" r:id="rId31"/>
    <p:sldId id="287" r:id="rId32"/>
    <p:sldId id="302" r:id="rId33"/>
    <p:sldId id="299" r:id="rId34"/>
    <p:sldId id="269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527" autoAdjust="0"/>
    <p:restoredTop sz="95782" autoAdjust="0"/>
  </p:normalViewPr>
  <p:slideViewPr>
    <p:cSldViewPr snapToGrid="0" snapToObjects="1">
      <p:cViewPr varScale="1">
        <p:scale>
          <a:sx n="118" d="100"/>
          <a:sy n="118" d="100"/>
        </p:scale>
        <p:origin x="2376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25236E-B7B2-F54A-968C-2E0E5426521D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8E918-F3D0-D34C-9F74-E70926B44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021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6E0A8-E17C-C949-B17E-7A1A6494483A}" type="datetimeFigureOut">
              <a:rPr lang="en-US" smtClean="0"/>
              <a:t>12/30/22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2B8C24-ACAE-AE41-B565-178ED93271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809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B8C24-ACAE-AE41-B565-178ED93271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08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Caret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B8C24-ACAE-AE41-B565-178ED93271F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129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POSIX: Portable Operating System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B8C24-ACAE-AE41-B565-178ED93271F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837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POSIX: Portable Operating System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B8C24-ACAE-AE41-B565-178ED93271F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905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2B8C24-ACAE-AE41-B565-178ED93271F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27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2B8C24-ACAE-AE41-B565-178ED93271F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21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35772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4986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B2A3F-A8B9-B446-B6FF-8411CE9A2600}" type="datetime1">
              <a:rPr lang="en-US" smtClean="0"/>
              <a:t>12/30/22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4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9CA355-AA18-DD4F-A1E8-BE87AE1E67DD}" type="datetime1">
              <a:rPr lang="en-US" smtClean="0"/>
              <a:t>12/30/22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51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ABDAD-338B-324E-9906-77BF3D95211E}" type="datetime1">
              <a:rPr lang="en-US" smtClean="0"/>
              <a:t>12/30/22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53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59194-9EDB-3648-9B40-069DD11A3612}" type="datetime1">
              <a:rPr lang="en-US" smtClean="0"/>
              <a:t>12/30/22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82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E871A-98EF-5A4B-8668-1965FEBE2881}" type="datetime1">
              <a:rPr lang="en-US" smtClean="0"/>
              <a:t>12/30/22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67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A40E9-E677-C847-AEC4-1AF0786D7686}" type="datetime1">
              <a:rPr lang="en-US" smtClean="0"/>
              <a:t>12/30/22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54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FCE96-8D77-A145-ADFF-00F70D6FE548}" type="datetime1">
              <a:rPr lang="en-US" smtClean="0"/>
              <a:t>12/30/22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96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4837E-6B26-7547-A95E-97092FB7F97B}" type="datetime1">
              <a:rPr lang="en-US" smtClean="0"/>
              <a:t>12/30/22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10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AEA75-B236-A342-8ADB-BC56790A0B6F}" type="datetime1">
              <a:rPr lang="en-US" smtClean="0"/>
              <a:t>12/30/22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6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88A92-60B6-9F4F-AB23-4427BE873A63}" type="datetime1">
              <a:rPr lang="en-US" smtClean="0"/>
              <a:t>12/30/22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9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33044-7F11-0541-8544-0BA0276A2A2F}" type="datetime1">
              <a:rPr lang="en-US" smtClean="0"/>
              <a:t>12/30/22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4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2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4876"/>
            <a:ext cx="8229600" cy="474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6CC6B-4CA4-974D-986F-7B5B9C5B1F8F}" type="datetime1">
              <a:rPr lang="en-US" smtClean="0"/>
              <a:t>12/30/22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7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YiTIDgejas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b.iu.edu/d/afdc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notepad-plus-plus.org/downloads" TargetMode="External"/><Relationship Id="rId2" Type="http://schemas.openxmlformats.org/officeDocument/2006/relationships/hyperlink" Target="https://www.chiark.greenend.org.uk/~sgtatham/putty/lates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3.amazonaws.com/BBSW-download/BBEdit_13.5.4.dmg" TargetMode="External"/><Relationship Id="rId4" Type="http://schemas.openxmlformats.org/officeDocument/2006/relationships/hyperlink" Target="https://www.computerhope.com/issues/ch001121.htm#:~:text=Press%20and%20hold%20the%20Windows,running%20the%2064%2Dbit%20version.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Newline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500" y="1092201"/>
            <a:ext cx="8267700" cy="2183564"/>
          </a:xfrm>
        </p:spPr>
        <p:txBody>
          <a:bodyPr>
            <a:normAutofit/>
          </a:bodyPr>
          <a:lstStyle/>
          <a:p>
            <a:r>
              <a:rPr lang="en-US" sz="4000" dirty="0"/>
              <a:t>Text editors</a:t>
            </a:r>
            <a:br>
              <a:rPr lang="en-US" sz="3200" dirty="0"/>
            </a:br>
            <a:br>
              <a:rPr lang="en-US" sz="3200" dirty="0"/>
            </a:br>
            <a:r>
              <a:rPr lang="en-US" sz="2000" dirty="0"/>
              <a:t>Bioinformatics Applications (PLPTH813)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4516" y="4120532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Sanzhen Liu</a:t>
            </a:r>
          </a:p>
          <a:p>
            <a:endParaRPr lang="en-US" sz="2800" dirty="0"/>
          </a:p>
          <a:p>
            <a:r>
              <a:rPr lang="en-US" sz="2800" dirty="0"/>
              <a:t>1/19/2023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14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to generate a text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2780" y="4585419"/>
            <a:ext cx="5583740" cy="1009096"/>
          </a:xfrm>
        </p:spPr>
        <p:txBody>
          <a:bodyPr/>
          <a:lstStyle/>
          <a:p>
            <a:r>
              <a:rPr lang="en-US" dirty="0"/>
              <a:t>copy and paste to a text editor (e.g. vi)</a:t>
            </a:r>
          </a:p>
          <a:p>
            <a:r>
              <a:rPr lang="en-US" dirty="0"/>
              <a:t>save as …</a:t>
            </a:r>
          </a:p>
          <a:p>
            <a:endParaRPr lang="en-US" dirty="0"/>
          </a:p>
        </p:txBody>
      </p:sp>
      <p:pic>
        <p:nvPicPr>
          <p:cNvPr id="4" name="Picture 3" descr="Screen Shot 2015-01-19 at 3.47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264" y="1676705"/>
            <a:ext cx="4067307" cy="233041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615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function -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236" y="1123519"/>
            <a:ext cx="4514866" cy="232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Q1: =</a:t>
            </a:r>
            <a:r>
              <a:rPr lang="en-US" sz="2000" b="1" dirty="0">
                <a:solidFill>
                  <a:srgbClr val="17375E"/>
                </a:solidFill>
              </a:rPr>
              <a:t>AVERAGE</a:t>
            </a:r>
            <a:r>
              <a:rPr lang="en-US" sz="2000" dirty="0"/>
              <a:t>(B3:B7)</a:t>
            </a:r>
          </a:p>
          <a:p>
            <a:pPr marL="0" indent="0">
              <a:buNone/>
            </a:pPr>
            <a:r>
              <a:rPr lang="en-US" sz="2000" dirty="0"/>
              <a:t>Q2: =</a:t>
            </a:r>
            <a:r>
              <a:rPr lang="en-US" sz="2000" b="1" dirty="0">
                <a:solidFill>
                  <a:srgbClr val="17375E"/>
                </a:solidFill>
                <a:ea typeface="Calibri"/>
                <a:cs typeface="Calibri"/>
              </a:rPr>
              <a:t>COUNTIF</a:t>
            </a: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</a:rPr>
              <a:t>(</a:t>
            </a:r>
            <a:r>
              <a:rPr lang="en-US" sz="2000" dirty="0">
                <a:solidFill>
                  <a:srgbClr val="003ECC"/>
                </a:solidFill>
                <a:ea typeface="Calibri"/>
                <a:cs typeface="Calibri"/>
              </a:rPr>
              <a:t>B3:B7</a:t>
            </a: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</a:rPr>
              <a:t>, "&gt;20")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</a:rPr>
              <a:t>Q3: =B3</a:t>
            </a:r>
            <a:r>
              <a:rPr lang="en-US" sz="2000" b="1" dirty="0">
                <a:solidFill>
                  <a:srgbClr val="17375E"/>
                </a:solidFill>
                <a:ea typeface="Calibri"/>
                <a:cs typeface="Calibri"/>
              </a:rPr>
              <a:t>&gt;</a:t>
            </a: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</a:rPr>
              <a:t>30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</a:rPr>
              <a:t>Q4: search information at Table 2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</a:rPr>
              <a:t>1. define the Table 2: gender (control + l)</a:t>
            </a:r>
          </a:p>
          <a:p>
            <a:pPr marL="0" indent="0">
              <a:buNone/>
            </a:pPr>
            <a:r>
              <a:rPr lang="en-US" sz="2000" dirty="0"/>
              <a:t>2. =</a:t>
            </a:r>
            <a:r>
              <a:rPr lang="en-US" sz="2000" b="1" dirty="0">
                <a:solidFill>
                  <a:srgbClr val="17375E"/>
                </a:solidFill>
                <a:ea typeface="Calibri"/>
                <a:cs typeface="Calibri"/>
              </a:rPr>
              <a:t>VLOOKUP</a:t>
            </a: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</a:rPr>
              <a:t>(</a:t>
            </a:r>
            <a:r>
              <a:rPr lang="en-US" sz="2000" dirty="0">
                <a:solidFill>
                  <a:srgbClr val="003ECC"/>
                </a:solidFill>
                <a:ea typeface="Calibri"/>
                <a:cs typeface="Calibri"/>
              </a:rPr>
              <a:t>A3</a:t>
            </a: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</a:rPr>
              <a:t>, </a:t>
            </a:r>
            <a:r>
              <a:rPr lang="en-US" sz="2000" dirty="0">
                <a:solidFill>
                  <a:srgbClr val="005109"/>
                </a:solidFill>
                <a:ea typeface="Calibri"/>
                <a:cs typeface="Calibri"/>
              </a:rPr>
              <a:t>gender</a:t>
            </a:r>
            <a:r>
              <a:rPr lang="en-US" sz="2000" dirty="0">
                <a:solidFill>
                  <a:srgbClr val="000000"/>
                </a:solidFill>
                <a:ea typeface="Calibri"/>
                <a:cs typeface="Calibri"/>
              </a:rPr>
              <a:t>, 2, FALSE)</a:t>
            </a:r>
            <a:endParaRPr lang="en-US" sz="2000" dirty="0"/>
          </a:p>
        </p:txBody>
      </p:sp>
      <p:pic>
        <p:nvPicPr>
          <p:cNvPr id="4" name="Picture 3" descr="Screen Shot 2014-12-17 at 4.04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430" y="1047625"/>
            <a:ext cx="4429828" cy="41512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31553" y="4647759"/>
            <a:ext cx="396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Q1</a:t>
            </a:r>
          </a:p>
          <a:p>
            <a:r>
              <a:rPr lang="en-US" sz="1400" dirty="0">
                <a:solidFill>
                  <a:srgbClr val="FF0000"/>
                </a:solidFill>
              </a:rPr>
              <a:t>Q2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472484" y="1896997"/>
            <a:ext cx="11764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Q3              Q4</a:t>
            </a:r>
          </a:p>
        </p:txBody>
      </p:sp>
      <p:pic>
        <p:nvPicPr>
          <p:cNvPr id="7" name="Picture 6" descr="Screen Shot 2014-12-17 at 4.45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13" y="3447319"/>
            <a:ext cx="3398901" cy="3335532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D2AB16-121E-A74D-A979-FD3BA02E7E4A}"/>
              </a:ext>
            </a:extLst>
          </p:cNvPr>
          <p:cNvSpPr txBox="1"/>
          <p:nvPr/>
        </p:nvSpPr>
        <p:spPr>
          <a:xfrm>
            <a:off x="4472351" y="5279132"/>
            <a:ext cx="45148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VLOOKUP</a:t>
            </a:r>
            <a:r>
              <a:rPr lang="en-US" sz="1600" dirty="0"/>
              <a:t>(What you want to look up, where you want to look for it, the column number in the range containing the value to return, Approximate or Exact match – indicated as 1/TRUE, or 0/FALSE).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1815DF-97E2-F342-9929-9E3E457C0F7E}"/>
              </a:ext>
            </a:extLst>
          </p:cNvPr>
          <p:cNvSpPr txBox="1"/>
          <p:nvPr/>
        </p:nvSpPr>
        <p:spPr>
          <a:xfrm>
            <a:off x="4572000" y="6397681"/>
            <a:ext cx="1324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XLOOKUP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196391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functions in Excel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16936"/>
            <a:ext cx="5768500" cy="3337269"/>
          </a:xfrm>
        </p:spPr>
        <p:txBody>
          <a:bodyPr>
            <a:noAutofit/>
          </a:bodyPr>
          <a:lstStyle/>
          <a:p>
            <a:r>
              <a:rPr lang="en-US" sz="2800" dirty="0"/>
              <a:t>max/min/average/sum</a:t>
            </a:r>
          </a:p>
          <a:p>
            <a:r>
              <a:rPr lang="en-US" sz="2800" dirty="0" err="1"/>
              <a:t>len</a:t>
            </a:r>
            <a:r>
              <a:rPr lang="en-US" sz="2800" dirty="0"/>
              <a:t>/left/right</a:t>
            </a:r>
          </a:p>
          <a:p>
            <a:r>
              <a:rPr lang="en-US" sz="2800" dirty="0"/>
              <a:t>if/</a:t>
            </a:r>
            <a:r>
              <a:rPr lang="en-US" sz="2800" dirty="0" err="1"/>
              <a:t>countif</a:t>
            </a:r>
            <a:endParaRPr lang="en-US" sz="2800" dirty="0"/>
          </a:p>
          <a:p>
            <a:r>
              <a:rPr lang="en-US" sz="2800" dirty="0"/>
              <a:t>&gt;, &lt;, =</a:t>
            </a:r>
          </a:p>
          <a:p>
            <a:r>
              <a:rPr lang="en-US" sz="2800" dirty="0"/>
              <a:t>&amp; (concatenate)</a:t>
            </a:r>
          </a:p>
          <a:p>
            <a:r>
              <a:rPr lang="en-US" sz="2800" dirty="0" err="1"/>
              <a:t>vlookup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2396154" y="5430933"/>
            <a:ext cx="4266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Functions can be combined.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514181" y="2257617"/>
            <a:ext cx="5423038" cy="1195631"/>
            <a:chOff x="3514181" y="2257617"/>
            <a:chExt cx="5423038" cy="1195631"/>
          </a:xfrm>
        </p:grpSpPr>
        <p:pic>
          <p:nvPicPr>
            <p:cNvPr id="5" name="Picture 4" descr="Screen Shot 2014-12-17 at 9.48.52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4181" y="2257617"/>
              <a:ext cx="5423038" cy="421206"/>
            </a:xfrm>
            <a:prstGeom prst="rect">
              <a:avLst/>
            </a:prstGeom>
          </p:spPr>
        </p:pic>
        <p:pic>
          <p:nvPicPr>
            <p:cNvPr id="7" name="Picture 6" descr="Screen Shot 2014-12-17 at 9.59.54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5650" y="2885049"/>
              <a:ext cx="5100099" cy="568199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6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6738"/>
            <a:ext cx="8229600" cy="10434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Replace the words containing “genome” with “XXX” regardless of letter case. </a:t>
            </a:r>
          </a:p>
        </p:txBody>
      </p:sp>
      <p:sp>
        <p:nvSpPr>
          <p:cNvPr id="5" name="Rectangle 4"/>
          <p:cNvSpPr/>
          <p:nvPr/>
        </p:nvSpPr>
        <p:spPr>
          <a:xfrm>
            <a:off x="2176437" y="2726743"/>
            <a:ext cx="496151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Genome</a:t>
            </a:r>
            <a:r>
              <a:rPr lang="en-US" sz="1600" dirty="0"/>
              <a:t> old and new charted the emergence of agriculture. Contemporary Europeans carry DNA inherited from light-skinned, brown-eyed farmers who migrated from the Middle East beginning 7,000–8,000 years ago, in addition to more-ancient ancestry. The achievements of these early farmers — domestication of crops such as wheat and barley — are also being understood through </a:t>
            </a:r>
            <a:r>
              <a:rPr lang="en-US" sz="1600" dirty="0">
                <a:solidFill>
                  <a:srgbClr val="FF0000"/>
                </a:solidFill>
              </a:rPr>
              <a:t>genome</a:t>
            </a:r>
            <a:r>
              <a:rPr lang="en-US" sz="1600" dirty="0"/>
              <a:t> sequencing.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5515" y="5442294"/>
            <a:ext cx="661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Which software and what trick will you use?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67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6738"/>
            <a:ext cx="8229600" cy="104341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Replace the words containing “genome” with “XXX” regardless of letter case (e.g., Genome = genome = genomes = Genomes). </a:t>
            </a:r>
          </a:p>
        </p:txBody>
      </p:sp>
      <p:sp>
        <p:nvSpPr>
          <p:cNvPr id="5" name="Rectangle 4"/>
          <p:cNvSpPr/>
          <p:nvPr/>
        </p:nvSpPr>
        <p:spPr>
          <a:xfrm>
            <a:off x="2176437" y="2510843"/>
            <a:ext cx="496151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Genomes</a:t>
            </a:r>
            <a:r>
              <a:rPr lang="en-US" sz="1600" dirty="0"/>
              <a:t> old and new charted the emergence of agriculture. Contemporary Europeans carry DNA inherited from light-skinned, brown-eyed farmers who migrated from the Middle East beginning 7,000–8,000 years ago, in addition to more-ancient ancestry. The achievements of these early farmers — domestication of crops such as wheat and barley — are also being understood through </a:t>
            </a:r>
            <a:r>
              <a:rPr lang="en-US" sz="1600" dirty="0">
                <a:solidFill>
                  <a:srgbClr val="FF0000"/>
                </a:solidFill>
              </a:rPr>
              <a:t>genome</a:t>
            </a:r>
            <a:r>
              <a:rPr lang="en-US" sz="1600" dirty="0"/>
              <a:t> sequencing. In July, a consortium reported a draft copy of the gargantuan wheat </a:t>
            </a:r>
            <a:r>
              <a:rPr lang="en-US" sz="1600" dirty="0">
                <a:solidFill>
                  <a:srgbClr val="FF0000"/>
                </a:solidFill>
              </a:rPr>
              <a:t>genome</a:t>
            </a:r>
            <a:r>
              <a:rPr lang="en-US" sz="1600" dirty="0"/>
              <a:t>, which contains 124,000 genes and 17 billion nucleotides. Another group released the </a:t>
            </a:r>
            <a:r>
              <a:rPr lang="en-US" sz="1600" dirty="0">
                <a:solidFill>
                  <a:srgbClr val="FF0000"/>
                </a:solidFill>
              </a:rPr>
              <a:t>genomes</a:t>
            </a:r>
            <a:r>
              <a:rPr lang="en-US" sz="1600" dirty="0"/>
              <a:t> of 3,000 rice varieties.  - Science 2014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15515" y="5929157"/>
            <a:ext cx="66157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Which software and what trick will you use?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3514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0958" y="1748450"/>
            <a:ext cx="7925842" cy="39008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Formats of text data files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6A6A6"/>
                </a:solidFill>
              </a:rPr>
              <a:t>Excel to generate a text file and tips in Excel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BBEdit (Mac) Notepad++ (PC):</a:t>
            </a:r>
            <a:r>
              <a:rPr lang="en-US" sz="2800" i="1" dirty="0"/>
              <a:t> </a:t>
            </a:r>
            <a:r>
              <a:rPr lang="en-US" sz="2800" dirty="0"/>
              <a:t>text editor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000000"/>
                </a:solidFill>
              </a:rPr>
              <a:t>Regular expression</a:t>
            </a:r>
          </a:p>
          <a:p>
            <a:pPr>
              <a:lnSpc>
                <a:spcPct val="150000"/>
              </a:lnSpc>
            </a:pPr>
            <a:r>
              <a:rPr lang="en-US" sz="2800" i="1" dirty="0">
                <a:solidFill>
                  <a:srgbClr val="A6A6A6"/>
                </a:solidFill>
              </a:rPr>
              <a:t>vi</a:t>
            </a:r>
            <a:r>
              <a:rPr lang="en-US" sz="2800" dirty="0">
                <a:solidFill>
                  <a:srgbClr val="A6A6A6"/>
                </a:solidFill>
              </a:rPr>
              <a:t>:</a:t>
            </a:r>
            <a:r>
              <a:rPr lang="en-US" sz="2800" i="1" dirty="0">
                <a:solidFill>
                  <a:srgbClr val="A6A6A6"/>
                </a:solidFill>
              </a:rPr>
              <a:t> </a:t>
            </a:r>
            <a:r>
              <a:rPr lang="en-US" sz="2800" dirty="0">
                <a:solidFill>
                  <a:srgbClr val="A6A6A6"/>
                </a:solidFill>
              </a:rPr>
              <a:t>another text editor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9540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09158"/>
          </a:xfrm>
        </p:spPr>
        <p:txBody>
          <a:bodyPr/>
          <a:lstStyle/>
          <a:p>
            <a:r>
              <a:rPr lang="en-US" dirty="0"/>
              <a:t>BBEdit</a:t>
            </a:r>
          </a:p>
        </p:txBody>
      </p:sp>
      <p:pic>
        <p:nvPicPr>
          <p:cNvPr id="6" name="Picture 5" descr="Screen Shot 2015-01-19 at 4.19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19" y="1612340"/>
            <a:ext cx="7816850" cy="1981867"/>
          </a:xfrm>
          <a:prstGeom prst="rect">
            <a:avLst/>
          </a:prstGeom>
        </p:spPr>
      </p:pic>
      <p:pic>
        <p:nvPicPr>
          <p:cNvPr id="8" name="Picture 7" descr="Screen Shot 2015-01-19 at 4.28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73" y="2755013"/>
            <a:ext cx="8498021" cy="3922164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88779" y="969650"/>
            <a:ext cx="8889791" cy="43675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A flexible text editor with powerful functions of searching and editing.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08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0784"/>
            <a:ext cx="7710515" cy="927108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Regular expression </a:t>
            </a:r>
            <a:r>
              <a:rPr lang="en-US" dirty="0"/>
              <a:t>(regex or </a:t>
            </a:r>
            <a:r>
              <a:rPr lang="en-US" dirty="0" err="1"/>
              <a:t>regexp</a:t>
            </a:r>
            <a:r>
              <a:rPr lang="en-US" dirty="0"/>
              <a:t>) is a sequence of characters that forms a search pattern.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8366" y="2820383"/>
            <a:ext cx="37981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Search Genome or genomes:</a:t>
            </a:r>
          </a:p>
          <a:p>
            <a:pPr algn="ctr"/>
            <a:endParaRPr lang="en-US" sz="3600" dirty="0"/>
          </a:p>
          <a:p>
            <a:pPr algn="ctr"/>
            <a:r>
              <a:rPr lang="en-US" sz="3600" dirty="0"/>
              <a:t>[</a:t>
            </a:r>
            <a:r>
              <a:rPr lang="en-US" sz="3600" dirty="0" err="1"/>
              <a:t>gG</a:t>
            </a:r>
            <a:r>
              <a:rPr lang="en-US" sz="3600" dirty="0"/>
              <a:t>]</a:t>
            </a:r>
            <a:r>
              <a:rPr lang="en-US" sz="3600" dirty="0" err="1"/>
              <a:t>enomes</a:t>
            </a:r>
            <a:r>
              <a:rPr lang="en-US" sz="3600" dirty="0"/>
              <a:t>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5883" y="5115774"/>
            <a:ext cx="8503317" cy="830997"/>
          </a:xfrm>
          <a:prstGeom prst="rect">
            <a:avLst/>
          </a:prstGeom>
          <a:solidFill>
            <a:srgbClr val="DBEEF4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7375E"/>
                </a:solidFill>
              </a:rPr>
              <a:t>[] </a:t>
            </a:r>
            <a:r>
              <a:rPr lang="en-US" sz="2400" dirty="0">
                <a:solidFill>
                  <a:srgbClr val="17375E"/>
                </a:solidFill>
              </a:rPr>
              <a:t>: a single character of a range indicated in the square brackets</a:t>
            </a:r>
          </a:p>
          <a:p>
            <a:r>
              <a:rPr lang="en-US" sz="2400" b="1" dirty="0">
                <a:solidFill>
                  <a:srgbClr val="17375E"/>
                </a:solidFill>
              </a:rPr>
              <a:t>?</a:t>
            </a:r>
            <a:r>
              <a:rPr lang="en-US" sz="2400" dirty="0">
                <a:solidFill>
                  <a:srgbClr val="17375E"/>
                </a:solidFill>
              </a:rPr>
              <a:t>: no matches or just one match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206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BBEdit – more examples</a:t>
            </a:r>
          </a:p>
        </p:txBody>
      </p:sp>
      <p:pic>
        <p:nvPicPr>
          <p:cNvPr id="6" name="Picture 5" descr="Screen Shot 2014-12-18 at 1.55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512190"/>
            <a:ext cx="6839537" cy="1603246"/>
          </a:xfrm>
          <a:prstGeom prst="rect">
            <a:avLst/>
          </a:prstGeom>
        </p:spPr>
      </p:pic>
      <p:pic>
        <p:nvPicPr>
          <p:cNvPr id="7" name="Picture 6" descr="Screen Shot 2014-12-18 at 2.05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487" y="1919806"/>
            <a:ext cx="3946968" cy="129231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311803" y="1832320"/>
            <a:ext cx="7393827" cy="0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7200" y="3255022"/>
            <a:ext cx="394200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17375E"/>
                </a:solidFill>
              </a:rPr>
              <a:t>\n</a:t>
            </a:r>
            <a:r>
              <a:rPr lang="en-US" dirty="0"/>
              <a:t>: end of line character (line separator)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31105" y="4267876"/>
            <a:ext cx="79361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Class participation 15.01%, Homework 15.03%, Midterm Exam 20.10%, Project 20.10%, Final Exam 30.01%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481684" y="4748854"/>
            <a:ext cx="7454602" cy="1283774"/>
            <a:chOff x="481684" y="4748854"/>
            <a:chExt cx="7454602" cy="1283774"/>
          </a:xfrm>
        </p:grpSpPr>
        <p:pic>
          <p:nvPicPr>
            <p:cNvPr id="4" name="Picture 3" descr="Screen Shot 2014-12-18 at 2.03.24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3392" y="4748854"/>
              <a:ext cx="3832894" cy="1283774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44277" y="4802354"/>
              <a:ext cx="12245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\.[0-9][0-9]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1684" y="5330365"/>
              <a:ext cx="2263848" cy="646331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17375E"/>
                  </a:solidFill>
                </a:rPr>
                <a:t>\.</a:t>
              </a:r>
              <a:r>
                <a:rPr lang="en-US" dirty="0"/>
                <a:t>: the character of “.”</a:t>
              </a:r>
            </a:p>
            <a:p>
              <a:r>
                <a:rPr lang="en-US" b="1" dirty="0">
                  <a:solidFill>
                    <a:srgbClr val="17375E"/>
                  </a:solidFill>
                </a:rPr>
                <a:t>.</a:t>
              </a:r>
              <a:r>
                <a:rPr lang="en-US" dirty="0"/>
                <a:t>  : any character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619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More regex characters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8AEA82-CF65-AA4E-BD2F-DED56FBB771C}"/>
              </a:ext>
            </a:extLst>
          </p:cNvPr>
          <p:cNvSpPr txBox="1"/>
          <p:nvPr/>
        </p:nvSpPr>
        <p:spPr>
          <a:xfrm>
            <a:off x="457200" y="1408651"/>
            <a:ext cx="791992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\w	: letters, numbers, and _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.	: any character except \n \r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?	: no matches or just one match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+	: one or more matches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*	: any character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\d	: numerical digits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\t	: Tab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\r	: return; also used as the generic end-of-line in BBEdit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\n	: line-feed character; also used as the generic end-of-line in Notepad++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\s	: space, tab, or end of line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[A-Z]: a single character of the ranges indicated in square brackets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[^A-Z]: a single character including all characters not in the brackets.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	Note that this will include \n unless otherwise specified.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7F0E68-1E9A-AD46-89CF-E7726C812046}"/>
              </a:ext>
            </a:extLst>
          </p:cNvPr>
          <p:cNvSpPr txBox="1"/>
          <p:nvPr/>
        </p:nvSpPr>
        <p:spPr>
          <a:xfrm>
            <a:off x="457200" y="934778"/>
            <a:ext cx="1521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Wildcard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2BE26-418D-3C4E-BB15-79E974E32C3D}"/>
              </a:ext>
            </a:extLst>
          </p:cNvPr>
          <p:cNvSpPr txBox="1"/>
          <p:nvPr/>
        </p:nvSpPr>
        <p:spPr>
          <a:xfrm>
            <a:off x="457200" y="5830997"/>
            <a:ext cx="78431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^	: match the start of the line, i.e., the position before the first character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$	: match the last position before the end-of-line character</a:t>
            </a:r>
          </a:p>
        </p:txBody>
      </p:sp>
    </p:spTree>
    <p:extLst>
      <p:ext uri="{BB962C8B-B14F-4D97-AF65-F5344CB8AC3E}">
        <p14:creationId xmlns:p14="http://schemas.microsoft.com/office/powerpoint/2010/main" val="4129954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736500"/>
          </a:xfrm>
        </p:spPr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21" descr="Picture 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50" y="1255903"/>
            <a:ext cx="2097054" cy="1366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710" y="2680665"/>
            <a:ext cx="2412460" cy="2155132"/>
          </a:xfrm>
          <a:prstGeom prst="rect">
            <a:avLst/>
          </a:prstGeom>
        </p:spPr>
      </p:pic>
      <p:pic>
        <p:nvPicPr>
          <p:cNvPr id="10" name="Picture 9" descr="Screenshot 2016-04-06 01.09.0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279" y="1111438"/>
            <a:ext cx="3898480" cy="1366945"/>
          </a:xfrm>
          <a:prstGeom prst="rect">
            <a:avLst/>
          </a:prstGeom>
        </p:spPr>
      </p:pic>
      <p:pic>
        <p:nvPicPr>
          <p:cNvPr id="11" name="Picture 10" descr="Screenshot 2019-01-23 13.01.4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699" y="4834668"/>
            <a:ext cx="3008481" cy="1522811"/>
          </a:xfrm>
          <a:prstGeom prst="rect">
            <a:avLst/>
          </a:prstGeom>
        </p:spPr>
      </p:pic>
      <p:pic>
        <p:nvPicPr>
          <p:cNvPr id="13" name="Picture 12" descr="A cover of a book&#10;&#10;Description automatically generated with low confidence">
            <a:extLst>
              <a:ext uri="{FF2B5EF4-FFF2-40B4-BE49-F238E27FC236}">
                <a16:creationId xmlns:a16="http://schemas.microsoft.com/office/drawing/2014/main" id="{31CD4765-AC23-E140-9B16-614E4A3F1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46" y="2999130"/>
            <a:ext cx="2051658" cy="2625785"/>
          </a:xfrm>
          <a:prstGeom prst="rect">
            <a:avLst/>
          </a:prstGeom>
        </p:spPr>
      </p:pic>
      <p:pic>
        <p:nvPicPr>
          <p:cNvPr id="14" name="Picture 1">
            <a:extLst>
              <a:ext uri="{FF2B5EF4-FFF2-40B4-BE49-F238E27FC236}">
                <a16:creationId xmlns:a16="http://schemas.microsoft.com/office/drawing/2014/main" id="{89F4CE5C-266D-B546-9801-39D5410258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475" y="1047625"/>
            <a:ext cx="2298531" cy="191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C5A6A3-DABE-924A-BD43-E732380C27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1475" y="2963227"/>
            <a:ext cx="2267459" cy="98861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0426553-80CC-E541-9EA1-43FCE4B4BE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5218" y="4052140"/>
            <a:ext cx="2051658" cy="260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51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(I)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7398" y="1258775"/>
            <a:ext cx="4229101" cy="1112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rgbClr val="17375E"/>
                </a:solidFill>
              </a:rPr>
              <a:t>\t</a:t>
            </a:r>
            <a:r>
              <a:rPr lang="en-US" sz="2800" dirty="0"/>
              <a:t>  : a tab character</a:t>
            </a:r>
          </a:p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rgbClr val="17375E"/>
                </a:solidFill>
              </a:rPr>
              <a:t>\r (or \n)</a:t>
            </a:r>
            <a:r>
              <a:rPr lang="en-US" sz="2800" dirty="0"/>
              <a:t>: end-of-line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888924" y="1301025"/>
            <a:ext cx="3328552" cy="5960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/>
              <a:t>Potato,apple,orange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7413578"/>
              </p:ext>
            </p:extLst>
          </p:nvPr>
        </p:nvGraphicFramePr>
        <p:xfrm>
          <a:off x="5016499" y="2181525"/>
          <a:ext cx="3098800" cy="762000"/>
        </p:xfrm>
        <a:graphic>
          <a:graphicData uri="http://schemas.openxmlformats.org/drawingml/2006/table">
            <a:tbl>
              <a:tblPr/>
              <a:tblGrid>
                <a:gridCol w="166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Regexp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ourier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Replace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pl-P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,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\t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1388403"/>
              </p:ext>
            </p:extLst>
          </p:nvPr>
        </p:nvGraphicFramePr>
        <p:xfrm>
          <a:off x="5016499" y="3965710"/>
          <a:ext cx="3098800" cy="762000"/>
        </p:xfrm>
        <a:graphic>
          <a:graphicData uri="http://schemas.openxmlformats.org/drawingml/2006/table">
            <a:tbl>
              <a:tblPr/>
              <a:tblGrid>
                <a:gridCol w="166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Regexp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ourier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Replace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pl-P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\t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\n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ourier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4888924" y="3077550"/>
            <a:ext cx="3328552" cy="5960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Potato	apple	orange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888924" y="4993620"/>
            <a:ext cx="3328552" cy="13436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Potato</a:t>
            </a:r>
          </a:p>
          <a:p>
            <a:pPr marL="0" indent="0">
              <a:buFont typeface="Arial"/>
              <a:buNone/>
            </a:pPr>
            <a:r>
              <a:rPr lang="en-US" dirty="0"/>
              <a:t>apple</a:t>
            </a:r>
          </a:p>
          <a:p>
            <a:pPr marL="0" indent="0">
              <a:buFont typeface="Arial"/>
              <a:buNone/>
            </a:pPr>
            <a:r>
              <a:rPr lang="en-US" dirty="0"/>
              <a:t>orange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12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(II)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20065"/>
            <a:ext cx="8229600" cy="1117024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17375E"/>
                </a:solidFill>
              </a:rPr>
              <a:t>^</a:t>
            </a:r>
            <a:r>
              <a:rPr lang="en-US" sz="2800" dirty="0"/>
              <a:t> beginnings</a:t>
            </a:r>
          </a:p>
          <a:p>
            <a:r>
              <a:rPr lang="en-US" sz="2800" b="1" dirty="0">
                <a:solidFill>
                  <a:srgbClr val="17375E"/>
                </a:solidFill>
              </a:rPr>
              <a:t>$</a:t>
            </a:r>
            <a:r>
              <a:rPr lang="en-US" sz="2800" dirty="0"/>
              <a:t> endings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62000" y="2314209"/>
            <a:ext cx="2806700" cy="13436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Potato</a:t>
            </a:r>
          </a:p>
          <a:p>
            <a:pPr marL="0" indent="0">
              <a:buFont typeface="Arial"/>
              <a:buNone/>
            </a:pPr>
            <a:r>
              <a:rPr lang="en-US" dirty="0"/>
              <a:t>apple</a:t>
            </a:r>
          </a:p>
          <a:p>
            <a:pPr marL="0" indent="0">
              <a:buFont typeface="Arial"/>
              <a:buNone/>
            </a:pPr>
            <a:r>
              <a:rPr lang="en-US" dirty="0"/>
              <a:t>orange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2318338"/>
              </p:ext>
            </p:extLst>
          </p:nvPr>
        </p:nvGraphicFramePr>
        <p:xfrm>
          <a:off x="762000" y="3993955"/>
          <a:ext cx="3098800" cy="762000"/>
        </p:xfrm>
        <a:graphic>
          <a:graphicData uri="http://schemas.openxmlformats.org/drawingml/2006/table">
            <a:tbl>
              <a:tblPr/>
              <a:tblGrid>
                <a:gridCol w="166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Regexp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ourier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Replace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pl-P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^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-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Content Placeholder 2"/>
          <p:cNvSpPr txBox="1">
            <a:spLocks/>
          </p:cNvSpPr>
          <p:nvPr/>
        </p:nvSpPr>
        <p:spPr>
          <a:xfrm>
            <a:off x="762000" y="5120620"/>
            <a:ext cx="2806700" cy="13436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-Potato</a:t>
            </a:r>
          </a:p>
          <a:p>
            <a:pPr marL="0" indent="0">
              <a:buFont typeface="Arial"/>
              <a:buNone/>
            </a:pPr>
            <a:r>
              <a:rPr lang="en-US" dirty="0"/>
              <a:t>-apple</a:t>
            </a:r>
          </a:p>
          <a:p>
            <a:pPr marL="0" indent="0">
              <a:buFont typeface="Arial"/>
              <a:buNone/>
            </a:pPr>
            <a:r>
              <a:rPr lang="en-US" dirty="0"/>
              <a:t>-orange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686300" y="2314209"/>
            <a:ext cx="2806700" cy="13436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Potato</a:t>
            </a:r>
          </a:p>
          <a:p>
            <a:pPr marL="0" indent="0">
              <a:buFont typeface="Arial"/>
              <a:buNone/>
            </a:pPr>
            <a:r>
              <a:rPr lang="en-US" dirty="0"/>
              <a:t>apple</a:t>
            </a:r>
          </a:p>
          <a:p>
            <a:pPr marL="0" indent="0">
              <a:buFont typeface="Arial"/>
              <a:buNone/>
            </a:pPr>
            <a:r>
              <a:rPr lang="en-US" dirty="0"/>
              <a:t>orange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431828"/>
              </p:ext>
            </p:extLst>
          </p:nvPr>
        </p:nvGraphicFramePr>
        <p:xfrm>
          <a:off x="4737100" y="3993955"/>
          <a:ext cx="3098800" cy="762000"/>
        </p:xfrm>
        <a:graphic>
          <a:graphicData uri="http://schemas.openxmlformats.org/drawingml/2006/table">
            <a:tbl>
              <a:tblPr/>
              <a:tblGrid>
                <a:gridCol w="166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Regexp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ourier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Replace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pl-P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$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s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Content Placeholder 2"/>
          <p:cNvSpPr txBox="1">
            <a:spLocks/>
          </p:cNvSpPr>
          <p:nvPr/>
        </p:nvSpPr>
        <p:spPr>
          <a:xfrm>
            <a:off x="4686300" y="5120620"/>
            <a:ext cx="2806700" cy="13436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/>
              <a:t>Potatos</a:t>
            </a:r>
            <a:endParaRPr lang="en-US" dirty="0"/>
          </a:p>
          <a:p>
            <a:pPr marL="0" indent="0">
              <a:buFont typeface="Arial"/>
              <a:buNone/>
            </a:pPr>
            <a:r>
              <a:rPr lang="en-US" dirty="0"/>
              <a:t>apples</a:t>
            </a:r>
          </a:p>
          <a:p>
            <a:pPr marL="0" indent="0">
              <a:buFont typeface="Arial"/>
              <a:buNone/>
            </a:pPr>
            <a:r>
              <a:rPr lang="en-US" dirty="0"/>
              <a:t>oranges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608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(III)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4876"/>
            <a:ext cx="8229600" cy="193251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\w </a:t>
            </a:r>
            <a:r>
              <a:rPr lang="en-US" dirty="0"/>
              <a:t>a </a:t>
            </a:r>
            <a:r>
              <a:rPr lang="en-US" b="1" i="1" dirty="0"/>
              <a:t>w</a:t>
            </a:r>
            <a:r>
              <a:rPr lang="en-US" dirty="0"/>
              <a:t>ord character, including letters, numbers and underscore</a:t>
            </a:r>
          </a:p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17375E"/>
                </a:solidFill>
              </a:rPr>
              <a:t>\d</a:t>
            </a:r>
            <a:r>
              <a:rPr lang="en-US" dirty="0"/>
              <a:t>  : numerical </a:t>
            </a:r>
            <a:r>
              <a:rPr lang="en-US" b="1" i="1" dirty="0"/>
              <a:t>d</a:t>
            </a:r>
            <a:r>
              <a:rPr lang="en-US" dirty="0"/>
              <a:t>igits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432300" y="3317392"/>
            <a:ext cx="2806700" cy="5247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I have 5 apples.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542931"/>
              </p:ext>
            </p:extLst>
          </p:nvPr>
        </p:nvGraphicFramePr>
        <p:xfrm>
          <a:off x="4432300" y="4202758"/>
          <a:ext cx="3098800" cy="762000"/>
        </p:xfrm>
        <a:graphic>
          <a:graphicData uri="http://schemas.openxmlformats.org/drawingml/2006/table">
            <a:tbl>
              <a:tblPr/>
              <a:tblGrid>
                <a:gridCol w="166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Regexp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ourier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Replace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pl-P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\d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a lot of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724044"/>
              </p:ext>
            </p:extLst>
          </p:nvPr>
        </p:nvGraphicFramePr>
        <p:xfrm>
          <a:off x="1028700" y="4193141"/>
          <a:ext cx="3098800" cy="762000"/>
        </p:xfrm>
        <a:graphic>
          <a:graphicData uri="http://schemas.openxmlformats.org/drawingml/2006/table">
            <a:tbl>
              <a:tblPr/>
              <a:tblGrid>
                <a:gridCol w="1663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Regexp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ourier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Replace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pl-P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^\w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We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Content Placeholder 2"/>
          <p:cNvSpPr txBox="1">
            <a:spLocks/>
          </p:cNvSpPr>
          <p:nvPr/>
        </p:nvSpPr>
        <p:spPr>
          <a:xfrm>
            <a:off x="4432300" y="5297478"/>
            <a:ext cx="3238500" cy="5247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I have a lot of apples.</a:t>
            </a: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1028700" y="3307775"/>
            <a:ext cx="2806700" cy="5247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I have 5 apples.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028700" y="5287861"/>
            <a:ext cx="2806700" cy="52472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We have 5 apples.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17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(IV)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6599" y="1238055"/>
            <a:ext cx="7721600" cy="1629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rgbClr val="17375E"/>
                </a:solidFill>
              </a:rPr>
              <a:t>+</a:t>
            </a:r>
            <a:r>
              <a:rPr lang="en-US" sz="2800" dirty="0"/>
              <a:t> : 1 or more previous regular expression</a:t>
            </a:r>
          </a:p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rgbClr val="17375E"/>
                </a:solidFill>
              </a:rPr>
              <a:t>?</a:t>
            </a:r>
            <a:r>
              <a:rPr lang="en-US" sz="2800" dirty="0"/>
              <a:t> :  0 or 1 previous regular expression</a:t>
            </a:r>
            <a:endParaRPr lang="en-US" sz="2800" b="1" dirty="0">
              <a:solidFill>
                <a:srgbClr val="17375E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800" b="1" dirty="0">
                <a:solidFill>
                  <a:srgbClr val="17375E"/>
                </a:solidFill>
              </a:rPr>
              <a:t>.</a:t>
            </a:r>
            <a:r>
              <a:rPr lang="en-US" sz="2800" dirty="0"/>
              <a:t>  : any character except \n \r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631029"/>
              </p:ext>
            </p:extLst>
          </p:nvPr>
        </p:nvGraphicFramePr>
        <p:xfrm>
          <a:off x="323849" y="4040176"/>
          <a:ext cx="2667001" cy="762000"/>
        </p:xfrm>
        <a:graphic>
          <a:graphicData uri="http://schemas.openxmlformats.org/drawingml/2006/table">
            <a:tbl>
              <a:tblPr/>
              <a:tblGrid>
                <a:gridCol w="1371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Regexp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ourier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Replace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pl-P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p+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-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279399" y="3248998"/>
            <a:ext cx="2755901" cy="5960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/>
              <a:t>potato,apple,orange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279399" y="5001598"/>
            <a:ext cx="2755901" cy="5960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-</a:t>
            </a:r>
            <a:r>
              <a:rPr lang="en-US" dirty="0" err="1"/>
              <a:t>otato,a-le,orange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4961851"/>
              </p:ext>
            </p:extLst>
          </p:nvPr>
        </p:nvGraphicFramePr>
        <p:xfrm>
          <a:off x="3282949" y="4040176"/>
          <a:ext cx="2667001" cy="762000"/>
        </p:xfrm>
        <a:graphic>
          <a:graphicData uri="http://schemas.openxmlformats.org/drawingml/2006/table">
            <a:tbl>
              <a:tblPr/>
              <a:tblGrid>
                <a:gridCol w="1371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Regexp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ourier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Replace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pl-P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p?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-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" name="Content Placeholder 2"/>
          <p:cNvSpPr txBox="1">
            <a:spLocks/>
          </p:cNvSpPr>
          <p:nvPr/>
        </p:nvSpPr>
        <p:spPr>
          <a:xfrm>
            <a:off x="3238499" y="3248998"/>
            <a:ext cx="2755901" cy="5960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/>
              <a:t>potato,apple,orange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238499" y="5001598"/>
            <a:ext cx="2755901" cy="5960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--o-t-a-t-o-,-a---l-e-,-o-r-a-n-g-e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8883090"/>
              </p:ext>
            </p:extLst>
          </p:nvPr>
        </p:nvGraphicFramePr>
        <p:xfrm>
          <a:off x="6229349" y="4040176"/>
          <a:ext cx="2667001" cy="762000"/>
        </p:xfrm>
        <a:graphic>
          <a:graphicData uri="http://schemas.openxmlformats.org/drawingml/2006/table">
            <a:tbl>
              <a:tblPr/>
              <a:tblGrid>
                <a:gridCol w="13716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Regexp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ourier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Replace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l" fontAlgn="ctr"/>
                      <a:r>
                        <a:rPr lang="pl-PL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p.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</a:rPr>
                        <a:t>-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3" name="Content Placeholder 2"/>
          <p:cNvSpPr txBox="1">
            <a:spLocks/>
          </p:cNvSpPr>
          <p:nvPr/>
        </p:nvSpPr>
        <p:spPr>
          <a:xfrm>
            <a:off x="6184899" y="3248998"/>
            <a:ext cx="2755901" cy="5960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/>
              <a:t>potato,apple,orange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184899" y="5001598"/>
            <a:ext cx="2755901" cy="5960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/>
              <a:t>-</a:t>
            </a:r>
            <a:r>
              <a:rPr lang="en-US" dirty="0" err="1"/>
              <a:t>tato,a-le,orange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036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(V)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6599" y="1624972"/>
            <a:ext cx="7721600" cy="415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17375E"/>
                </a:solidFill>
              </a:rPr>
              <a:t>[A-Z]</a:t>
            </a:r>
            <a:r>
              <a:rPr lang="en-US" dirty="0"/>
              <a:t>  : any single letter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211" y="2542697"/>
            <a:ext cx="2198160" cy="56726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37424" y="2063810"/>
            <a:ext cx="742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NspI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123889" y="2533942"/>
            <a:ext cx="25182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[AG]CATG[CT]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8158" y="3410522"/>
            <a:ext cx="16019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201[2-4]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26824" y="3472078"/>
            <a:ext cx="3219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select 2012, 2013, 2014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989463" y="4895391"/>
            <a:ext cx="10961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A{12}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28129" y="4956947"/>
            <a:ext cx="2857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Poly A (12 A in a row)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6227830" y="6268213"/>
            <a:ext cx="2133600" cy="365125"/>
          </a:xfrm>
        </p:spPr>
        <p:txBody>
          <a:bodyPr/>
          <a:lstStyle/>
          <a:p>
            <a:fld id="{9DA039C4-C5F2-1743-BB7A-5D831266C61E}" type="slidenum">
              <a:rPr lang="en-US" smtClean="0"/>
              <a:t>24</a:t>
            </a:fld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39830" y="4203312"/>
            <a:ext cx="7721600" cy="7478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17375E"/>
                </a:solidFill>
              </a:rPr>
              <a:t>{}</a:t>
            </a:r>
            <a:r>
              <a:rPr lang="en-US" dirty="0"/>
              <a:t>  : specify a range of numbers to repeat the match of the immediately preceding character.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89463" y="5418611"/>
            <a:ext cx="16145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A{10,12}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28129" y="5480167"/>
            <a:ext cx="3263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Poly A (10-12 A in a row)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002163" y="5913911"/>
            <a:ext cx="11985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/>
              <a:t>A{10,}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40829" y="5975467"/>
            <a:ext cx="31641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Poly A (&gt;=10 A in a row)</a:t>
            </a:r>
          </a:p>
        </p:txBody>
      </p:sp>
    </p:spTree>
    <p:extLst>
      <p:ext uri="{BB962C8B-B14F-4D97-AF65-F5344CB8AC3E}">
        <p14:creationId xmlns:p14="http://schemas.microsoft.com/office/powerpoint/2010/main" val="2950225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expression (VI)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6599" y="1624972"/>
            <a:ext cx="7721600" cy="41549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|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9830" y="2537115"/>
            <a:ext cx="936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|: or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1130" y="3644580"/>
            <a:ext cx="15103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/>
            </a:lvl1pPr>
          </a:lstStyle>
          <a:p>
            <a:r>
              <a:rPr lang="en-US" dirty="0" err="1"/>
              <a:t>hello|hi</a:t>
            </a:r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>
          <a:xfrm>
            <a:off x="6227830" y="6268213"/>
            <a:ext cx="2133600" cy="365125"/>
          </a:xfrm>
        </p:spPr>
        <p:txBody>
          <a:bodyPr/>
          <a:lstStyle/>
          <a:p>
            <a:fld id="{9DA039C4-C5F2-1743-BB7A-5D831266C61E}" type="slidenum">
              <a:rPr lang="en-US" smtClean="0"/>
              <a:t>25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2C0FC5-3112-2C4E-A1DF-D2AF30181B7A}"/>
              </a:ext>
            </a:extLst>
          </p:cNvPr>
          <p:cNvSpPr txBox="1"/>
          <p:nvPr/>
        </p:nvSpPr>
        <p:spPr>
          <a:xfrm>
            <a:off x="2665109" y="3692676"/>
            <a:ext cx="4471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Match either hello or hi in the text</a:t>
            </a:r>
          </a:p>
        </p:txBody>
      </p:sp>
    </p:spTree>
    <p:extLst>
      <p:ext uri="{BB962C8B-B14F-4D97-AF65-F5344CB8AC3E}">
        <p14:creationId xmlns:p14="http://schemas.microsoft.com/office/powerpoint/2010/main" val="1687974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5938"/>
            <a:ext cx="8229600" cy="772987"/>
          </a:xfrm>
        </p:spPr>
        <p:txBody>
          <a:bodyPr>
            <a:normAutofit/>
          </a:bodyPr>
          <a:lstStyle/>
          <a:p>
            <a:r>
              <a:rPr lang="en-US" sz="3600" dirty="0"/>
              <a:t>Polling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495C02-CFE0-0342-AC4C-1E093D0ABFD6}"/>
              </a:ext>
            </a:extLst>
          </p:cNvPr>
          <p:cNvSpPr txBox="1"/>
          <p:nvPr/>
        </p:nvSpPr>
        <p:spPr>
          <a:xfrm>
            <a:off x="3104769" y="2077595"/>
            <a:ext cx="2934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K-[Ss]</a:t>
            </a:r>
            <a:r>
              <a:rPr lang="en-US" sz="3600" dirty="0" err="1"/>
              <a:t>tate|KSU</a:t>
            </a:r>
            <a:endParaRPr lang="en-US" sz="36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4B44FE-C0DA-434C-B521-21ECA2361811}"/>
              </a:ext>
            </a:extLst>
          </p:cNvPr>
          <p:cNvSpPr txBox="1"/>
          <p:nvPr/>
        </p:nvSpPr>
        <p:spPr>
          <a:xfrm>
            <a:off x="3594583" y="3822700"/>
            <a:ext cx="19548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^[AGCT]+</a:t>
            </a:r>
          </a:p>
        </p:txBody>
      </p:sp>
    </p:spTree>
    <p:extLst>
      <p:ext uri="{BB962C8B-B14F-4D97-AF65-F5344CB8AC3E}">
        <p14:creationId xmlns:p14="http://schemas.microsoft.com/office/powerpoint/2010/main" val="24025575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Regular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97576"/>
            <a:ext cx="8229600" cy="2082224"/>
          </a:xfrm>
        </p:spPr>
        <p:txBody>
          <a:bodyPr/>
          <a:lstStyle/>
          <a:p>
            <a:r>
              <a:rPr lang="en-US" dirty="0"/>
              <a:t>Regular expression is for pattern searches</a:t>
            </a:r>
          </a:p>
          <a:p>
            <a:r>
              <a:rPr lang="en-US" dirty="0"/>
              <a:t>It is commonly employed in programming languages</a:t>
            </a:r>
          </a:p>
          <a:p>
            <a:r>
              <a:rPr lang="en-US" dirty="0"/>
              <a:t>The rules vary depending on the specific implementation (or programming languages or versions) in use.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98500" y="3898900"/>
            <a:ext cx="69453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2"/>
              </a:rPr>
              <a:t>Does Google provide search with regular expressions?</a:t>
            </a:r>
            <a:endParaRPr 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2422748" y="4895334"/>
            <a:ext cx="36605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"genome * sequencing"</a:t>
            </a:r>
          </a:p>
        </p:txBody>
      </p:sp>
    </p:spTree>
    <p:extLst>
      <p:ext uri="{BB962C8B-B14F-4D97-AF65-F5344CB8AC3E}">
        <p14:creationId xmlns:p14="http://schemas.microsoft.com/office/powerpoint/2010/main" val="1841321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0958" y="1414740"/>
            <a:ext cx="7925842" cy="39008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Formats of text data files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Excel to generate a text file and tips in Excel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BBEdit (Mac) Notepad++ (PC):</a:t>
            </a:r>
            <a:r>
              <a:rPr lang="en-US" sz="2800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text editor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Regular expression</a:t>
            </a:r>
          </a:p>
          <a:p>
            <a:pPr>
              <a:lnSpc>
                <a:spcPct val="150000"/>
              </a:lnSpc>
            </a:pPr>
            <a:r>
              <a:rPr lang="en-US" sz="2800" i="1" dirty="0"/>
              <a:t>vi</a:t>
            </a:r>
            <a:r>
              <a:rPr lang="en-US" sz="2800" dirty="0"/>
              <a:t>:</a:t>
            </a:r>
            <a:r>
              <a:rPr lang="en-US" sz="2800" i="1" dirty="0"/>
              <a:t> </a:t>
            </a:r>
            <a:r>
              <a:rPr lang="en-US" sz="2800" dirty="0"/>
              <a:t>another text editor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954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0C4F5-3FD9-0C4D-BE25-CB0041D50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vi</a:t>
            </a:r>
            <a:r>
              <a:rPr lang="en-US" dirty="0"/>
              <a:t> is a text editor created for the Unix operating system.</a:t>
            </a:r>
            <a:br>
              <a:rPr lang="en-US" dirty="0"/>
            </a:br>
            <a:r>
              <a:rPr lang="en-US" dirty="0"/>
              <a:t> - fast and powerful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77141-49E6-AC41-9D3D-86BFDC1A3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29</a:t>
            </a:fld>
            <a:endParaRPr lang="en-US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44D11438-A89E-134C-BC73-2AAFB0249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133" y="1344083"/>
            <a:ext cx="2751667" cy="1869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E39DA7-383B-FE4B-B99F-FBDFE1035E5B}"/>
              </a:ext>
            </a:extLst>
          </p:cNvPr>
          <p:cNvSpPr txBox="1"/>
          <p:nvPr/>
        </p:nvSpPr>
        <p:spPr>
          <a:xfrm>
            <a:off x="3750734" y="1803746"/>
            <a:ext cx="46651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a Unix/Linux system, any “words” typed are commands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24DDE7-AE57-7440-92EA-81C100EFD4AD}"/>
              </a:ext>
            </a:extLst>
          </p:cNvPr>
          <p:cNvSpPr txBox="1"/>
          <p:nvPr/>
        </p:nvSpPr>
        <p:spPr>
          <a:xfrm>
            <a:off x="607101" y="3429000"/>
            <a:ext cx="6434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What can we do if we need to type data or codes?</a:t>
            </a:r>
          </a:p>
        </p:txBody>
      </p:sp>
      <p:pic>
        <p:nvPicPr>
          <p:cNvPr id="16" name="Picture 1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193FD8DE-64A7-F249-8856-9AC6916CE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890665"/>
            <a:ext cx="2793194" cy="188468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D322C76-CAD8-B745-B728-B7B3BB4B4C27}"/>
              </a:ext>
            </a:extLst>
          </p:cNvPr>
          <p:cNvSpPr txBox="1"/>
          <p:nvPr/>
        </p:nvSpPr>
        <p:spPr>
          <a:xfrm>
            <a:off x="607101" y="5958458"/>
            <a:ext cx="374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vi</a:t>
            </a:r>
            <a:r>
              <a:rPr lang="en-US" dirty="0"/>
              <a:t> is a command to execute a program</a:t>
            </a:r>
          </a:p>
        </p:txBody>
      </p:sp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F6C25D9-3F02-A946-BA7A-6BA4D8566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133" y="3890664"/>
            <a:ext cx="2793194" cy="188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841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0958" y="2296715"/>
            <a:ext cx="7925842" cy="39008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Formats of text data files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Excel to generate a text file and tips in Excel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BBEdit (Mac) Notepad++ (PC):</a:t>
            </a:r>
            <a:r>
              <a:rPr lang="en-US" sz="2800" i="1" dirty="0"/>
              <a:t> </a:t>
            </a:r>
            <a:r>
              <a:rPr lang="en-US" sz="2800" dirty="0"/>
              <a:t>text editor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Regular expression</a:t>
            </a:r>
          </a:p>
          <a:p>
            <a:pPr>
              <a:lnSpc>
                <a:spcPct val="150000"/>
              </a:lnSpc>
            </a:pPr>
            <a:r>
              <a:rPr lang="en-US" sz="2800" i="1" dirty="0"/>
              <a:t>vi</a:t>
            </a:r>
            <a:r>
              <a:rPr lang="en-US" sz="2800" dirty="0"/>
              <a:t>:</a:t>
            </a:r>
            <a:r>
              <a:rPr lang="en-US" sz="2800" i="1" dirty="0"/>
              <a:t> </a:t>
            </a:r>
            <a:r>
              <a:rPr lang="en-US" sz="2800" dirty="0"/>
              <a:t>another text editor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5556" y="1351284"/>
            <a:ext cx="7780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Goal: to understand the tools used to edit text files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875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2987"/>
          </a:xfrm>
        </p:spPr>
        <p:txBody>
          <a:bodyPr>
            <a:normAutofit/>
          </a:bodyPr>
          <a:lstStyle/>
          <a:p>
            <a:r>
              <a:rPr lang="en-US" sz="3600" i="1" dirty="0"/>
              <a:t>vi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7637"/>
            <a:ext cx="8229600" cy="2441364"/>
          </a:xfrm>
        </p:spPr>
        <p:txBody>
          <a:bodyPr>
            <a:normAutofit/>
          </a:bodyPr>
          <a:lstStyle/>
          <a:p>
            <a:r>
              <a:rPr lang="en-US" i="1" dirty="0"/>
              <a:t>vi</a:t>
            </a:r>
            <a:r>
              <a:rPr lang="en-US" dirty="0"/>
              <a:t> has two modes:</a:t>
            </a:r>
          </a:p>
          <a:p>
            <a:pPr indent="0">
              <a:buAutoNum type="arabicPeriod"/>
            </a:pPr>
            <a:r>
              <a:rPr lang="en-US" dirty="0"/>
              <a:t> insert mode (edit as other text editors)</a:t>
            </a:r>
          </a:p>
          <a:p>
            <a:pPr indent="0">
              <a:buAutoNum type="arabicPeriod"/>
            </a:pPr>
            <a:r>
              <a:rPr lang="en-US" dirty="0"/>
              <a:t> command mode (commands that control the edit session).</a:t>
            </a:r>
          </a:p>
          <a:p>
            <a:pPr indent="0">
              <a:buNone/>
            </a:pPr>
            <a:r>
              <a:rPr lang="en-US" dirty="0">
                <a:solidFill>
                  <a:srgbClr val="FF0000"/>
                </a:solidFill>
              </a:rPr>
              <a:t>switch modes by using “</a:t>
            </a:r>
            <a:r>
              <a:rPr lang="en-US" dirty="0" err="1">
                <a:solidFill>
                  <a:srgbClr val="FF0000"/>
                </a:solidFill>
              </a:rPr>
              <a:t>i</a:t>
            </a:r>
            <a:r>
              <a:rPr lang="en-US" dirty="0">
                <a:solidFill>
                  <a:srgbClr val="FF0000"/>
                </a:solidFill>
              </a:rPr>
              <a:t>” and “ESC” key</a:t>
            </a:r>
          </a:p>
          <a:p>
            <a:pPr marL="0" indent="0">
              <a:buNone/>
            </a:pPr>
            <a:r>
              <a:rPr lang="en-US" sz="2800" dirty="0"/>
              <a:t>Your keyboard controls “everything”.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25D2757B-3E5F-FE46-9C85-B9E030CB1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782" y="3493061"/>
            <a:ext cx="4754576" cy="322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10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Actions in command mode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1559427" y="2198050"/>
            <a:ext cx="5016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/&lt;text or regular expression&gt;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1727" y="1566334"/>
            <a:ext cx="7775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Search</a:t>
            </a:r>
            <a:r>
              <a:rPr lang="en-US" sz="2800" dirty="0"/>
              <a:t>: to search content using “/”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11727" y="3479800"/>
            <a:ext cx="729247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Delete</a:t>
            </a:r>
            <a:r>
              <a:rPr lang="en-US" b="0" dirty="0">
                <a:solidFill>
                  <a:schemeClr val="tx1"/>
                </a:solidFill>
              </a:rPr>
              <a:t> contents for example by lines</a:t>
            </a:r>
          </a:p>
          <a:p>
            <a:r>
              <a:rPr lang="en-US" b="0" dirty="0">
                <a:solidFill>
                  <a:schemeClr val="tx1"/>
                </a:solidFill>
              </a:rPr>
              <a:t>	</a:t>
            </a:r>
          </a:p>
          <a:p>
            <a:endParaRPr lang="en-US" b="0" dirty="0">
              <a:solidFill>
                <a:schemeClr val="tx1"/>
              </a:solidFill>
            </a:endParaRPr>
          </a:p>
          <a:p>
            <a:r>
              <a:rPr lang="en-US" dirty="0"/>
              <a:t>Copy</a:t>
            </a:r>
            <a:r>
              <a:rPr lang="en-US" b="0" dirty="0">
                <a:solidFill>
                  <a:schemeClr val="tx1"/>
                </a:solidFill>
              </a:rPr>
              <a:t> and </a:t>
            </a:r>
            <a:r>
              <a:rPr lang="en-US" dirty="0"/>
              <a:t>paste</a:t>
            </a:r>
          </a:p>
        </p:txBody>
      </p:sp>
    </p:spTree>
    <p:extLst>
      <p:ext uri="{BB962C8B-B14F-4D97-AF65-F5344CB8AC3E}">
        <p14:creationId xmlns:p14="http://schemas.microsoft.com/office/powerpoint/2010/main" val="41968339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BCF19-D607-C04F-8853-727390926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39762"/>
          </a:xfrm>
        </p:spPr>
        <p:txBody>
          <a:bodyPr/>
          <a:lstStyle/>
          <a:p>
            <a:r>
              <a:rPr lang="en-US" dirty="0"/>
              <a:t>Command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8FE57-8965-C84F-80D6-1924DF06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06B4A7A2-4624-8C49-B62B-798CBB1A3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35" y="1047625"/>
            <a:ext cx="5354197" cy="5673850"/>
          </a:xfrm>
          <a:prstGeom prst="rect">
            <a:avLst/>
          </a:prstGeom>
        </p:spPr>
      </p:pic>
      <p:pic>
        <p:nvPicPr>
          <p:cNvPr id="10" name="Picture 9" descr="Text&#10;&#10;Description automatically generated with medium confidence">
            <a:extLst>
              <a:ext uri="{FF2B5EF4-FFF2-40B4-BE49-F238E27FC236}">
                <a16:creationId xmlns:a16="http://schemas.microsoft.com/office/drawing/2014/main" id="{633B5C3F-6D4D-D242-9ED9-B9639AD8C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850" y="2482850"/>
            <a:ext cx="3365500" cy="2197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1AC8F2E-745C-D64C-B3A5-C46E95520779}"/>
              </a:ext>
            </a:extLst>
          </p:cNvPr>
          <p:cNvSpPr txBox="1"/>
          <p:nvPr/>
        </p:nvSpPr>
        <p:spPr>
          <a:xfrm>
            <a:off x="5657850" y="2113518"/>
            <a:ext cx="1389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 command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EE784D-232B-724E-9D29-63529F529698}"/>
              </a:ext>
            </a:extLst>
          </p:cNvPr>
          <p:cNvSpPr txBox="1"/>
          <p:nvPr/>
        </p:nvSpPr>
        <p:spPr>
          <a:xfrm>
            <a:off x="356986" y="1550591"/>
            <a:ext cx="1951500" cy="215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sz="800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2979DEC-A035-934B-8330-DCB9D6474842}"/>
              </a:ext>
            </a:extLst>
          </p:cNvPr>
          <p:cNvCxnSpPr/>
          <p:nvPr/>
        </p:nvCxnSpPr>
        <p:spPr>
          <a:xfrm>
            <a:off x="2983042" y="4129790"/>
            <a:ext cx="154398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AB2EF8-A1E7-974E-91AF-C9988FC6F96B}"/>
              </a:ext>
            </a:extLst>
          </p:cNvPr>
          <p:cNvCxnSpPr>
            <a:cxnSpLocks/>
          </p:cNvCxnSpPr>
          <p:nvPr/>
        </p:nvCxnSpPr>
        <p:spPr>
          <a:xfrm>
            <a:off x="5657850" y="3045502"/>
            <a:ext cx="33655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6B122BA-1128-6E44-97D4-384046844C9E}"/>
              </a:ext>
            </a:extLst>
          </p:cNvPr>
          <p:cNvCxnSpPr>
            <a:cxnSpLocks/>
          </p:cNvCxnSpPr>
          <p:nvPr/>
        </p:nvCxnSpPr>
        <p:spPr>
          <a:xfrm>
            <a:off x="5657850" y="4059836"/>
            <a:ext cx="262421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90D523B6-CAD7-8440-BEAC-5E709FC40BD5}"/>
              </a:ext>
            </a:extLst>
          </p:cNvPr>
          <p:cNvSpPr/>
          <p:nvPr/>
        </p:nvSpPr>
        <p:spPr>
          <a:xfrm>
            <a:off x="6159344" y="5571172"/>
            <a:ext cx="22059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4"/>
              </a:rPr>
              <a:t>https://kb.iu.edu/d/afdc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477222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8C91B-E889-2144-B8C2-DF45245D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Atom (</a:t>
            </a:r>
            <a:r>
              <a:rPr lang="en-US" sz="3600" dirty="0" err="1"/>
              <a:t>atom.io</a:t>
            </a:r>
            <a:r>
              <a:rPr lang="en-US" sz="3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480070-2EE5-0643-89C7-800A71130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A picture containing text, electronics, screenshot&#10;&#10;Description automatically generated">
            <a:extLst>
              <a:ext uri="{FF2B5EF4-FFF2-40B4-BE49-F238E27FC236}">
                <a16:creationId xmlns:a16="http://schemas.microsoft.com/office/drawing/2014/main" id="{253C023D-2B0A-5E42-979E-67DAA8D3D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837" y="2990368"/>
            <a:ext cx="5023093" cy="319359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9A85D10-3054-C942-9E04-89AED2A41C16}"/>
              </a:ext>
            </a:extLst>
          </p:cNvPr>
          <p:cNvSpPr txBox="1"/>
          <p:nvPr/>
        </p:nvSpPr>
        <p:spPr>
          <a:xfrm>
            <a:off x="2170837" y="1310247"/>
            <a:ext cx="5384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 modern desktop text editor 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Version control through git and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Github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543398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Goal of today’s lab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6532" y="1727111"/>
            <a:ext cx="7999468" cy="2489289"/>
          </a:xfrm>
        </p:spPr>
        <p:txBody>
          <a:bodyPr>
            <a:noAutofit/>
          </a:bodyPr>
          <a:lstStyle/>
          <a:p>
            <a:pPr>
              <a:lnSpc>
                <a:spcPct val="160000"/>
              </a:lnSpc>
            </a:pPr>
            <a:r>
              <a:rPr lang="en-US" sz="2800" dirty="0"/>
              <a:t>Familiar to Excel functions</a:t>
            </a:r>
          </a:p>
          <a:p>
            <a:pPr>
              <a:lnSpc>
                <a:spcPct val="160000"/>
              </a:lnSpc>
            </a:pPr>
            <a:r>
              <a:rPr lang="en-US" sz="2800" dirty="0"/>
              <a:t>Practice using regular expression in BBEdit</a:t>
            </a:r>
          </a:p>
          <a:p>
            <a:pPr>
              <a:lnSpc>
                <a:spcPct val="160000"/>
              </a:lnSpc>
            </a:pPr>
            <a:r>
              <a:rPr lang="en-US" sz="2800" dirty="0"/>
              <a:t>Try </a:t>
            </a:r>
            <a:r>
              <a:rPr lang="en-US" sz="2800" i="1" dirty="0"/>
              <a:t>vi</a:t>
            </a:r>
            <a:r>
              <a:rPr lang="en-US" sz="2800" dirty="0"/>
              <a:t> at </a:t>
            </a:r>
            <a:r>
              <a:rPr lang="en-US" sz="2800" dirty="0" err="1"/>
              <a:t>Beocat</a:t>
            </a:r>
            <a:endParaRPr lang="en-US" sz="28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12512" y="4232696"/>
            <a:ext cx="8447507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for PC, download the software "</a:t>
            </a:r>
            <a:r>
              <a:rPr lang="en-US" sz="2800" dirty="0">
                <a:solidFill>
                  <a:srgbClr val="FF0000"/>
                </a:solidFill>
                <a:hlinkClick r:id="rId2"/>
              </a:rPr>
              <a:t>putty</a:t>
            </a:r>
            <a:r>
              <a:rPr lang="en-US" sz="2800" dirty="0">
                <a:solidFill>
                  <a:srgbClr val="FF0000"/>
                </a:solidFill>
              </a:rPr>
              <a:t>" and "</a:t>
            </a:r>
            <a:r>
              <a:rPr lang="en-US" sz="2800" dirty="0">
                <a:solidFill>
                  <a:srgbClr val="FF0000"/>
                </a:solidFill>
                <a:hlinkClick r:id="rId3"/>
              </a:rPr>
              <a:t>notepad++"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sz="2000" dirty="0">
                <a:solidFill>
                  <a:srgbClr val="FF0000"/>
                </a:solidFill>
                <a:hlinkClick r:id="rId4"/>
              </a:rPr>
              <a:t>32 or 64 bits</a:t>
            </a:r>
          </a:p>
          <a:p>
            <a:endParaRPr lang="en-US" sz="2800" dirty="0">
              <a:solidFill>
                <a:srgbClr val="FF0000"/>
              </a:solidFill>
            </a:endParaRPr>
          </a:p>
          <a:p>
            <a:r>
              <a:rPr lang="en-US" sz="2800" dirty="0">
                <a:solidFill>
                  <a:srgbClr val="FF0000"/>
                </a:solidFill>
              </a:rPr>
              <a:t>for mac, download "</a:t>
            </a:r>
            <a:r>
              <a:rPr lang="en-US" sz="2800" dirty="0">
                <a:solidFill>
                  <a:srgbClr val="FF0000"/>
                </a:solidFill>
                <a:hlinkClick r:id="rId5"/>
              </a:rPr>
              <a:t>BBEdit</a:t>
            </a:r>
            <a:r>
              <a:rPr lang="en-US" sz="2800" dirty="0">
                <a:solidFill>
                  <a:srgbClr val="FF0000"/>
                </a:solidFill>
              </a:rPr>
              <a:t>"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069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for text editing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Screenshot 2019-01-23 15.01.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3492375"/>
            <a:ext cx="5783028" cy="2863975"/>
          </a:xfrm>
          <a:prstGeom prst="rect">
            <a:avLst/>
          </a:prstGeom>
        </p:spPr>
      </p:pic>
      <p:pic>
        <p:nvPicPr>
          <p:cNvPr id="8" name="Picture 7" descr="Screenshot 2019-01-23 15.40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49" y="1333500"/>
            <a:ext cx="6812199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0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file – flat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6578" y="1020165"/>
            <a:ext cx="7819409" cy="5672422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Flat 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Simple format, consisting of readable characters</a:t>
            </a:r>
          </a:p>
          <a:p>
            <a:pPr>
              <a:buFontTx/>
              <a:buChar char="-"/>
            </a:pPr>
            <a:r>
              <a:rPr lang="en-US" dirty="0"/>
              <a:t>ASCII (American Standard Code for Information Interchange, 128 characters) </a:t>
            </a:r>
          </a:p>
          <a:p>
            <a:pPr>
              <a:buFontTx/>
              <a:buChar char="-"/>
            </a:pPr>
            <a:r>
              <a:rPr lang="en-US" dirty="0"/>
              <a:t>No rich format control (e.g. bold or Italics,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>
              <a:buFontTx/>
              <a:buChar char="-"/>
            </a:pPr>
            <a:endParaRPr lang="en-US" dirty="0"/>
          </a:p>
          <a:p>
            <a:pPr marL="457200" indent="-457200">
              <a:buAutoNum type="arabicPeriod" startAt="2"/>
            </a:pPr>
            <a:r>
              <a:rPr lang="en-US" dirty="0"/>
              <a:t>Easy for sharing</a:t>
            </a:r>
          </a:p>
          <a:p>
            <a:pPr marL="457200" indent="-457200">
              <a:buAutoNum type="arabicPeriod" startAt="2"/>
            </a:pPr>
            <a:endParaRPr lang="en-US" dirty="0"/>
          </a:p>
          <a:p>
            <a:r>
              <a:rPr lang="en-US" b="1" dirty="0"/>
              <a:t>The organization of data in a text file</a:t>
            </a:r>
          </a:p>
          <a:p>
            <a:pPr marL="457200" indent="-457200">
              <a:buAutoNum type="arabicPeriod"/>
            </a:pPr>
            <a:r>
              <a:rPr lang="en-US" dirty="0"/>
              <a:t>Most popular formats for tabular data: space or tab separated data file (.txt) and comma-separated values (.</a:t>
            </a:r>
            <a:r>
              <a:rPr lang="en-US" dirty="0" err="1"/>
              <a:t>csv</a:t>
            </a:r>
            <a:r>
              <a:rPr lang="en-US" dirty="0"/>
              <a:t>)</a:t>
            </a:r>
          </a:p>
          <a:p>
            <a:pPr marL="457200" indent="-457200">
              <a:buAutoNum type="arabicPeriod"/>
            </a:pPr>
            <a:r>
              <a:rPr lang="en-US" dirty="0"/>
              <a:t>Most popular format for DNA/protein sequences: FASTA format (.fa, .</a:t>
            </a:r>
            <a:r>
              <a:rPr lang="en-US" dirty="0" err="1"/>
              <a:t>fas</a:t>
            </a:r>
            <a:r>
              <a:rPr lang="en-US" dirty="0"/>
              <a:t>, .</a:t>
            </a:r>
            <a:r>
              <a:rPr lang="en-US" dirty="0" err="1"/>
              <a:t>fasta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685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66544" y="1058356"/>
            <a:ext cx="5862956" cy="5525006"/>
          </a:xfrm>
        </p:spPr>
        <p:txBody>
          <a:bodyPr>
            <a:noAutofit/>
          </a:bodyPr>
          <a:lstStyle/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Tab separated file (.txt)</a:t>
            </a:r>
          </a:p>
          <a:p>
            <a:pPr marL="0" indent="0">
              <a:buNone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name	age	&gt;30?	gender</a:t>
            </a:r>
          </a:p>
          <a:p>
            <a:pPr marL="0" indent="0">
              <a:buNone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Josh	23	FALSE	male</a:t>
            </a:r>
          </a:p>
          <a:p>
            <a:pPr marL="0" indent="0">
              <a:buNone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Rose	35	TRUE	female</a:t>
            </a:r>
          </a:p>
          <a:p>
            <a:pPr marL="0" indent="0">
              <a:buNone/>
            </a:pP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Comma-separated file (.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csv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name,age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,&gt;30?,gender</a:t>
            </a:r>
          </a:p>
          <a:p>
            <a:pPr marL="0" indent="0">
              <a:buNone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Josh,23,FALSE,male</a:t>
            </a:r>
          </a:p>
          <a:p>
            <a:pPr marL="0" indent="0">
              <a:buNone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Rose,35,TRUE,female</a:t>
            </a:r>
          </a:p>
          <a:p>
            <a:pPr marL="0" indent="0">
              <a:buNone/>
            </a:pP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FASTA (.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, .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fas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, .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fasta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&gt;Aa1</a:t>
            </a:r>
          </a:p>
          <a:p>
            <a:pPr marL="0" indent="0">
              <a:buNone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CCATCTCATCCCTGCGTGTCTCCGACTCAG</a:t>
            </a:r>
          </a:p>
          <a:p>
            <a:pPr marL="0" indent="0">
              <a:buNone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&gt;Aa2</a:t>
            </a:r>
          </a:p>
          <a:p>
            <a:pPr marL="0" indent="0">
              <a:buNone/>
            </a:pP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CTGAGTCGGAGACACGCAGGGATGAGATGGTT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953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editors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611" y="1226188"/>
            <a:ext cx="6009502" cy="440562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Notepad or Notepad++ (PC)</a:t>
            </a:r>
          </a:p>
          <a:p>
            <a:r>
              <a:rPr lang="en-US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TextEdit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(Mac)</a:t>
            </a:r>
          </a:p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BBEdit (Mac)</a:t>
            </a:r>
          </a:p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vi (Unix and Linux)</a:t>
            </a:r>
          </a:p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Emacs</a:t>
            </a:r>
          </a:p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Atom</a:t>
            </a:r>
          </a:p>
          <a:p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Word (PC and Mac): save as …</a:t>
            </a:r>
          </a:p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Excel (PC and Mac): save as …</a:t>
            </a:r>
          </a:p>
          <a:p>
            <a:r>
              <a:rPr lang="en-US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etc</a:t>
            </a: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863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Newline – end of line (EOL)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4633" y="1301218"/>
            <a:ext cx="7619255" cy="485139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600" dirty="0">
                <a:latin typeface="Calibri Light" panose="020F0302020204030204" pitchFamily="34" charset="0"/>
                <a:cs typeface="Calibri Light" panose="020F0302020204030204" pitchFamily="34" charset="0"/>
              </a:rPr>
              <a:t>Two types of EOL:  line feed (LF) and carriage return (CR):</a:t>
            </a:r>
          </a:p>
          <a:p>
            <a:pPr marL="0" indent="0">
              <a:buNone/>
            </a:pPr>
            <a:endParaRPr lang="en-US" sz="2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Calibri Light" panose="020F0302020204030204" pitchFamily="34" charset="0"/>
                <a:cs typeface="Calibri Light" panose="020F0302020204030204" pitchFamily="34" charset="0"/>
              </a:rPr>
              <a:t>LF: \n</a:t>
            </a:r>
          </a:p>
          <a:p>
            <a:pPr marL="0" indent="0">
              <a:buNone/>
            </a:pPr>
            <a:r>
              <a:rPr lang="en-US" sz="2600" dirty="0">
                <a:latin typeface="Calibri Light" panose="020F0302020204030204" pitchFamily="34" charset="0"/>
                <a:cs typeface="Calibri Light" panose="020F0302020204030204" pitchFamily="34" charset="0"/>
              </a:rPr>
              <a:t>CR: \r</a:t>
            </a:r>
          </a:p>
          <a:p>
            <a:pPr marL="0" indent="0">
              <a:buNone/>
            </a:pPr>
            <a:endParaRPr lang="en-US" sz="2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2600" dirty="0">
                <a:latin typeface="Calibri Light" panose="020F0302020204030204" pitchFamily="34" charset="0"/>
                <a:cs typeface="Calibri Light" panose="020F0302020204030204" pitchFamily="34" charset="0"/>
              </a:rPr>
              <a:t>• LF: Unix, Linux, OS X</a:t>
            </a:r>
          </a:p>
          <a:p>
            <a:pPr marL="0" indent="0">
              <a:buNone/>
            </a:pPr>
            <a:r>
              <a:rPr lang="en-US" sz="2600" dirty="0">
                <a:latin typeface="Calibri Light" panose="020F0302020204030204" pitchFamily="34" charset="0"/>
                <a:cs typeface="Calibri Light" panose="020F0302020204030204" pitchFamily="34" charset="0"/>
              </a:rPr>
              <a:t>• CR: Mac OS up to version 9 and OS-9</a:t>
            </a:r>
          </a:p>
          <a:p>
            <a:pPr marL="0" indent="0">
              <a:buNone/>
            </a:pPr>
            <a:r>
              <a:rPr lang="en-US" sz="2600" dirty="0">
                <a:latin typeface="Calibri Light" panose="020F0302020204030204" pitchFamily="34" charset="0"/>
                <a:cs typeface="Calibri Light" panose="020F0302020204030204" pitchFamily="34" charset="0"/>
              </a:rPr>
              <a:t>• CR+LF: Microsoft Windows</a:t>
            </a: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  <a:hlinkClick r:id="rId2"/>
            </a:endParaRP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  <a:hlinkClick r:id="rId2"/>
            </a:endParaRP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  <a:hlinkClick r:id="rId2"/>
            </a:endParaRP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  <a:hlinkClick r:id="rId2"/>
            </a:endParaRPr>
          </a:p>
          <a:p>
            <a:pPr marL="0" indent="0">
              <a:buNone/>
            </a:pPr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http://en.wikipedia.org/wiki/Newline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781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60958" y="1748450"/>
            <a:ext cx="7925842" cy="390089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Formats of text data files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Excel to generate a text file and tips in Excel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6A6A6"/>
                </a:solidFill>
              </a:rPr>
              <a:t>BBEdit (Mac) Notepad++ (PC):</a:t>
            </a:r>
            <a:r>
              <a:rPr lang="en-US" sz="2800" i="1" dirty="0">
                <a:solidFill>
                  <a:srgbClr val="A6A6A6"/>
                </a:solidFill>
              </a:rPr>
              <a:t> </a:t>
            </a:r>
            <a:r>
              <a:rPr lang="en-US" sz="2800" dirty="0">
                <a:solidFill>
                  <a:srgbClr val="A6A6A6"/>
                </a:solidFill>
              </a:rPr>
              <a:t>text editor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A6A6A6"/>
                </a:solidFill>
              </a:rPr>
              <a:t>Regular expression</a:t>
            </a:r>
          </a:p>
          <a:p>
            <a:pPr>
              <a:lnSpc>
                <a:spcPct val="150000"/>
              </a:lnSpc>
            </a:pPr>
            <a:r>
              <a:rPr lang="en-US" sz="2800" i="1" dirty="0">
                <a:solidFill>
                  <a:srgbClr val="A6A6A6"/>
                </a:solidFill>
              </a:rPr>
              <a:t>vi</a:t>
            </a:r>
            <a:r>
              <a:rPr lang="en-US" sz="2800" dirty="0">
                <a:solidFill>
                  <a:srgbClr val="A6A6A6"/>
                </a:solidFill>
              </a:rPr>
              <a:t>:</a:t>
            </a:r>
            <a:r>
              <a:rPr lang="en-US" sz="2800" i="1" dirty="0">
                <a:solidFill>
                  <a:srgbClr val="A6A6A6"/>
                </a:solidFill>
              </a:rPr>
              <a:t> </a:t>
            </a:r>
            <a:r>
              <a:rPr lang="en-US" sz="2800" dirty="0">
                <a:solidFill>
                  <a:srgbClr val="A6A6A6"/>
                </a:solidFill>
              </a:rPr>
              <a:t>another text editor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57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11245</TotalTime>
  <Words>1741</Words>
  <Application>Microsoft Macintosh PowerPoint</Application>
  <PresentationFormat>On-screen Show (4:3)</PresentationFormat>
  <Paragraphs>324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Courier</vt:lpstr>
      <vt:lpstr>Office Theme</vt:lpstr>
      <vt:lpstr>Text editors  Bioinformatics Applications (PLPTH813)</vt:lpstr>
      <vt:lpstr>Review</vt:lpstr>
      <vt:lpstr>Outline</vt:lpstr>
      <vt:lpstr>Software for text editing</vt:lpstr>
      <vt:lpstr>Text file – flat file</vt:lpstr>
      <vt:lpstr>File formats</vt:lpstr>
      <vt:lpstr>Text editors</vt:lpstr>
      <vt:lpstr>Newline – end of line (EOL)</vt:lpstr>
      <vt:lpstr>Outline</vt:lpstr>
      <vt:lpstr>Excel to generate a text file</vt:lpstr>
      <vt:lpstr>Excel function - examples</vt:lpstr>
      <vt:lpstr>Useful functions in Excel</vt:lpstr>
      <vt:lpstr>Problem 1</vt:lpstr>
      <vt:lpstr>Problem 2</vt:lpstr>
      <vt:lpstr>Outline</vt:lpstr>
      <vt:lpstr>BBEdit</vt:lpstr>
      <vt:lpstr>Regular expression</vt:lpstr>
      <vt:lpstr>BBEdit – more examples</vt:lpstr>
      <vt:lpstr>More regex characters</vt:lpstr>
      <vt:lpstr>Regular expression (I)</vt:lpstr>
      <vt:lpstr>Regular expression (II)</vt:lpstr>
      <vt:lpstr>Regular expression (III)</vt:lpstr>
      <vt:lpstr>Regular expression (IV)</vt:lpstr>
      <vt:lpstr>Regular expression (V)</vt:lpstr>
      <vt:lpstr>Regular expression (VI)</vt:lpstr>
      <vt:lpstr>Polling Questions</vt:lpstr>
      <vt:lpstr>Regular expression</vt:lpstr>
      <vt:lpstr>Outline</vt:lpstr>
      <vt:lpstr>vi is a text editor created for the Unix operating system.  - fast and powerful</vt:lpstr>
      <vt:lpstr>vi</vt:lpstr>
      <vt:lpstr>Actions in command mode</vt:lpstr>
      <vt:lpstr>Command list</vt:lpstr>
      <vt:lpstr>Atom (atom.io)</vt:lpstr>
      <vt:lpstr>Goal of today’s lab</vt:lpstr>
    </vt:vector>
  </TitlesOfParts>
  <Company>Kansas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 Bioinformatics Applications (PLPTH613)</dc:title>
  <dc:creator>Sanzhen Liu</dc:creator>
  <cp:lastModifiedBy>Sanzhen Liu</cp:lastModifiedBy>
  <cp:revision>127</cp:revision>
  <dcterms:created xsi:type="dcterms:W3CDTF">2014-12-15T18:58:14Z</dcterms:created>
  <dcterms:modified xsi:type="dcterms:W3CDTF">2022-12-30T06:05:18Z</dcterms:modified>
</cp:coreProperties>
</file>